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BA0A7-EAEF-47BD-A410-D1926F0F4BAD}" type="datetimeFigureOut">
              <a:rPr lang="en-GB" smtClean="0"/>
              <a:pPr/>
              <a:t>25/10/2014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8D58B-7DEA-400B-87DA-B7C8831A5F92}" type="slidenum">
              <a:rPr lang="en-GB" smtClean="0"/>
              <a:pPr/>
              <a:t>‹#›</a:t>
            </a:fld>
            <a:endParaRPr lang="en-GB"/>
          </a:p>
        </p:txBody>
      </p:sp>
    </p:spTree>
    <p:extLst>
      <p:ext uri="{BB962C8B-B14F-4D97-AF65-F5344CB8AC3E}">
        <p14:creationId xmlns:p14="http://schemas.microsoft.com/office/powerpoint/2010/main" val="261585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28D58B-7DEA-400B-87DA-B7C8831A5F92}"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28D58B-7DEA-400B-87DA-B7C8831A5F92}"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28D58B-7DEA-400B-87DA-B7C8831A5F92}"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28D58B-7DEA-400B-87DA-B7C8831A5F9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28D58B-7DEA-400B-87DA-B7C8831A5F9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28D58B-7DEA-400B-87DA-B7C8831A5F92}"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50D0F-D330-4D1E-BC08-80060A019489}" type="datetimeFigureOut">
              <a:rPr lang="en-GB" smtClean="0"/>
              <a:pPr/>
              <a:t>25/10/2014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E2917-5B22-4190-838F-BD3D8EC09C2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50D0F-D330-4D1E-BC08-80060A019489}" type="datetimeFigureOut">
              <a:rPr lang="en-GB" smtClean="0"/>
              <a:pPr/>
              <a:t>25/10/2014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E2917-5B22-4190-838F-BD3D8EC09C2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44008" y="274638"/>
            <a:ext cx="4042792" cy="1143000"/>
          </a:xfrm>
        </p:spPr>
        <p:txBody>
          <a:bodyPr>
            <a:normAutofit fontScale="90000"/>
          </a:bodyPr>
          <a:lstStyle/>
          <a:p>
            <a:r>
              <a:rPr lang="en-GB" b="1" dirty="0" smtClean="0"/>
              <a:t>Marketing Opportunities </a:t>
            </a:r>
            <a:endParaRPr lang="en-GB" b="1" dirty="0"/>
          </a:p>
        </p:txBody>
      </p:sp>
      <p:pic>
        <p:nvPicPr>
          <p:cNvPr id="1027" name="Picture 3"/>
          <p:cNvPicPr>
            <a:picLocks noGrp="1" noChangeAspect="1" noChangeArrowheads="1"/>
          </p:cNvPicPr>
          <p:nvPr>
            <p:ph sz="half" idx="2"/>
          </p:nvPr>
        </p:nvPicPr>
        <p:blipFill>
          <a:blip r:embed="rId3" cstate="print"/>
          <a:srcRect l="46841" t="20397" r="27525" b="17550"/>
          <a:stretch>
            <a:fillRect/>
          </a:stretch>
        </p:blipFill>
        <p:spPr bwMode="auto">
          <a:xfrm>
            <a:off x="5186318" y="1628800"/>
            <a:ext cx="3490138" cy="4752528"/>
          </a:xfrm>
          <a:prstGeom prst="rect">
            <a:avLst/>
          </a:prstGeom>
          <a:ln>
            <a:noFill/>
          </a:ln>
          <a:effectLst>
            <a:softEdge rad="112500"/>
          </a:effectLst>
        </p:spPr>
      </p:pic>
      <p:sp>
        <p:nvSpPr>
          <p:cNvPr id="14" name="Content Placeholder 10"/>
          <p:cNvSpPr txBox="1">
            <a:spLocks/>
          </p:cNvSpPr>
          <p:nvPr/>
        </p:nvSpPr>
        <p:spPr>
          <a:xfrm>
            <a:off x="683568" y="4149080"/>
            <a:ext cx="3816424" cy="2664296"/>
          </a:xfrm>
          <a:prstGeom prst="rect">
            <a:avLst/>
          </a:prstGeom>
          <a:noFill/>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strike="noStrike" kern="1200" cap="none" spc="0" normalizeH="0" baseline="0" noProof="0" dirty="0" smtClean="0">
                <a:ln>
                  <a:noFill/>
                </a:ln>
                <a:effectLst/>
                <a:uLnTx/>
                <a:uFillTx/>
                <a:latin typeface="+mn-lt"/>
                <a:ea typeface="+mn-ea"/>
                <a:cs typeface="+mn-cs"/>
              </a:rPr>
              <a:t>Contact Details: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1" i="0" u="sng"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b="1" dirty="0" smtClean="0"/>
              <a:t>Address: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dirty="0" smtClean="0"/>
              <a:t>41 Stapper green, Wilsden, Bradford. BD15 0HQ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1" i="0" u="none" strike="noStrike" kern="1200" cap="none" spc="0" normalizeH="0" baseline="0" noProof="0" dirty="0" smtClean="0">
                <a:ln>
                  <a:noFill/>
                </a:ln>
                <a:effectLst/>
                <a:uLnTx/>
                <a:uFillTx/>
                <a:latin typeface="+mn-lt"/>
                <a:ea typeface="+mn-ea"/>
                <a:cs typeface="+mn-cs"/>
              </a:rPr>
              <a:t>Born: </a:t>
            </a:r>
            <a:r>
              <a:rPr kumimoji="0" lang="en-GB" sz="1400" i="0" u="none" strike="noStrike" kern="1200" cap="none" spc="0" normalizeH="0" baseline="0" noProof="0" dirty="0" smtClean="0">
                <a:ln>
                  <a:noFill/>
                </a:ln>
                <a:effectLst/>
                <a:uLnTx/>
                <a:uFillTx/>
                <a:latin typeface="+mn-lt"/>
                <a:ea typeface="+mn-ea"/>
                <a:cs typeface="+mn-cs"/>
              </a:rPr>
              <a:t>Bradford</a:t>
            </a:r>
            <a:r>
              <a:rPr lang="en-GB" sz="1400" dirty="0" smtClean="0"/>
              <a:t>, England – 6</a:t>
            </a:r>
            <a:r>
              <a:rPr lang="en-GB" sz="1400" baseline="30000" dirty="0" smtClean="0"/>
              <a:t>th</a:t>
            </a:r>
            <a:r>
              <a:rPr lang="en-GB" sz="1400" dirty="0" smtClean="0"/>
              <a:t> May 1994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b="1" dirty="0" smtClean="0"/>
              <a:t>Telephone:  </a:t>
            </a:r>
            <a:r>
              <a:rPr lang="en-GB" sz="1400" dirty="0" smtClean="0"/>
              <a:t>07772393911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b="1" noProof="0" dirty="0" smtClean="0"/>
              <a:t>Email: 	taminderga@hotmail.com</a:t>
            </a:r>
            <a:endParaRPr kumimoji="0" lang="en-GB" sz="1400" i="0" u="none" strike="noStrike" kern="1200" cap="none" spc="0" normalizeH="0" baseline="0" noProof="0" dirty="0" smtClean="0">
              <a:ln>
                <a:noFill/>
              </a:ln>
              <a:effectLst/>
              <a:uLnTx/>
              <a:uFillTx/>
              <a:latin typeface="+mn-lt"/>
              <a:ea typeface="+mn-ea"/>
              <a:cs typeface="+mn-cs"/>
            </a:endParaRPr>
          </a:p>
        </p:txBody>
      </p:sp>
      <p:sp>
        <p:nvSpPr>
          <p:cNvPr id="21" name="Content Placeholder 10"/>
          <p:cNvSpPr txBox="1">
            <a:spLocks/>
          </p:cNvSpPr>
          <p:nvPr/>
        </p:nvSpPr>
        <p:spPr>
          <a:xfrm>
            <a:off x="323528" y="620688"/>
            <a:ext cx="4176464" cy="2952328"/>
          </a:xfrm>
          <a:prstGeom prst="rect">
            <a:avLst/>
          </a:prstGeom>
          <a:noFill/>
        </p:spPr>
        <p:txBody>
          <a:bodyPr vert="horz" lIns="91440" tIns="45720" rIns="91440" bIns="45720" rtlCol="0">
            <a:normAutofit fontScale="40000" lnSpcReduction="20000"/>
          </a:bodyPr>
          <a:lstStyle/>
          <a:p>
            <a:pPr marL="342900" indent="-342900">
              <a:spcBef>
                <a:spcPct val="20000"/>
              </a:spcBef>
            </a:pPr>
            <a:r>
              <a:rPr lang="en-GB" sz="2400" b="1" dirty="0" smtClean="0">
                <a:solidFill>
                  <a:srgbClr val="FF0000"/>
                </a:solidFill>
              </a:rPr>
              <a:t>	</a:t>
            </a:r>
            <a:endParaRPr lang="en-GB" sz="2400" dirty="0" smtClean="0">
              <a:solidFill>
                <a:srgbClr val="FF0000"/>
              </a:solidFill>
            </a:endParaRPr>
          </a:p>
          <a:p>
            <a:pPr marL="342900" indent="-342900">
              <a:lnSpc>
                <a:spcPct val="170000"/>
              </a:lnSpc>
              <a:spcBef>
                <a:spcPct val="20000"/>
              </a:spcBef>
            </a:pPr>
            <a:r>
              <a:rPr lang="en-GB" sz="1700" dirty="0" smtClean="0">
                <a:solidFill>
                  <a:srgbClr val="FF0000"/>
                </a:solidFill>
              </a:rPr>
              <a:t>	</a:t>
            </a:r>
          </a:p>
          <a:p>
            <a:pPr marL="342900" indent="-342900">
              <a:lnSpc>
                <a:spcPct val="170000"/>
              </a:lnSpc>
              <a:spcBef>
                <a:spcPct val="20000"/>
              </a:spcBef>
            </a:pPr>
            <a:r>
              <a:rPr lang="en-GB" sz="3800" dirty="0">
                <a:solidFill>
                  <a:srgbClr val="FF0000"/>
                </a:solidFill>
              </a:rPr>
              <a:t>	</a:t>
            </a:r>
            <a:r>
              <a:rPr lang="en-GB" sz="3800" dirty="0" smtClean="0"/>
              <a:t>Take advantage of this fantastic opportunity and become a sponsor of Taminder Gata-Aura and the sport of Squash. Not only will you be supporting local Squash and Racquetball, but you will also be significantly raising the profile of your company to over 10,000 people. </a:t>
            </a:r>
          </a:p>
          <a:p>
            <a:pPr marL="342900" indent="-342900">
              <a:spcBef>
                <a:spcPct val="20000"/>
              </a:spcBef>
            </a:pPr>
            <a:endParaRPr lang="en-GB" dirty="0" smtClean="0">
              <a:solidFill>
                <a:srgbClr val="FF0000"/>
              </a:solidFill>
            </a:endParaRPr>
          </a:p>
        </p:txBody>
      </p:sp>
      <p:sp>
        <p:nvSpPr>
          <p:cNvPr id="23" name="Title 8"/>
          <p:cNvSpPr txBox="1">
            <a:spLocks/>
          </p:cNvSpPr>
          <p:nvPr/>
        </p:nvSpPr>
        <p:spPr>
          <a:xfrm>
            <a:off x="-108520" y="332656"/>
            <a:ext cx="3384376" cy="7647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500" b="1" dirty="0" smtClean="0">
                <a:ea typeface="+mj-ea"/>
                <a:cs typeface="+mj-cs"/>
              </a:rPr>
              <a:t>Be part of it…</a:t>
            </a:r>
            <a:endParaRPr kumimoji="0" lang="en-GB" sz="2500" b="1" i="0" u="none" strike="noStrike" kern="1200" cap="none" spc="0" normalizeH="0" baseline="0" noProof="0" dirty="0" smtClean="0">
              <a:ln>
                <a:noFill/>
              </a:ln>
              <a:effectLst/>
              <a:uLnTx/>
              <a:uFillTx/>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9512" y="188640"/>
            <a:ext cx="4316288" cy="6480720"/>
          </a:xfrm>
          <a:ln>
            <a:noFill/>
          </a:ln>
        </p:spPr>
        <p:txBody>
          <a:bodyPr>
            <a:normAutofit/>
          </a:bodyPr>
          <a:lstStyle/>
          <a:p>
            <a:pPr>
              <a:buNone/>
            </a:pPr>
            <a:r>
              <a:rPr lang="en-US" sz="1400" dirty="0" smtClean="0">
                <a:solidFill>
                  <a:srgbClr val="FF0000"/>
                </a:solidFill>
              </a:rPr>
              <a:t>	</a:t>
            </a:r>
          </a:p>
          <a:p>
            <a:pPr>
              <a:buNone/>
            </a:pPr>
            <a:r>
              <a:rPr lang="en-US" sz="1400" dirty="0">
                <a:solidFill>
                  <a:srgbClr val="FF0000"/>
                </a:solidFill>
              </a:rPr>
              <a:t>	</a:t>
            </a:r>
            <a:r>
              <a:rPr lang="en-US" sz="1400" dirty="0" smtClean="0"/>
              <a:t>Taminder </a:t>
            </a:r>
            <a:r>
              <a:rPr lang="en-US" sz="1400" dirty="0"/>
              <a:t>Gata-Aura is one of the </a:t>
            </a:r>
            <a:r>
              <a:rPr lang="en-US" sz="1400" dirty="0" smtClean="0"/>
              <a:t>highest achieving British </a:t>
            </a:r>
            <a:r>
              <a:rPr lang="en-US" sz="1400" dirty="0"/>
              <a:t>Asian’s Under 19 on the Squash circuit. He is recognised as one of the fastest and fittest players in the professional game</a:t>
            </a:r>
            <a:r>
              <a:rPr lang="en-US" sz="1400" dirty="0" smtClean="0"/>
              <a:t>.</a:t>
            </a:r>
          </a:p>
          <a:p>
            <a:pPr>
              <a:buNone/>
            </a:pPr>
            <a:endParaRPr lang="en-GB" sz="1400" dirty="0" smtClean="0"/>
          </a:p>
          <a:p>
            <a:pPr>
              <a:buNone/>
            </a:pPr>
            <a:r>
              <a:rPr lang="en-GB" sz="1400" dirty="0"/>
              <a:t>	</a:t>
            </a:r>
            <a:r>
              <a:rPr lang="en-GB" sz="1400" dirty="0" smtClean="0"/>
              <a:t>Taminder began playing at the age of six at the local Squash club in Wilsden. Ever since an early age Taminder has shown determination and racket skills. Throughout the junior years he’s been Yorkshire and North East No: 1 in his all age groups and has also reached within the top 3 English Junior rankings in all age groups.</a:t>
            </a:r>
          </a:p>
          <a:p>
            <a:pPr>
              <a:buNone/>
            </a:pPr>
            <a:endParaRPr lang="en-GB" sz="1400" dirty="0" smtClean="0"/>
          </a:p>
          <a:p>
            <a:pPr>
              <a:buNone/>
            </a:pPr>
            <a:r>
              <a:rPr lang="en-GB" sz="1400" dirty="0"/>
              <a:t> </a:t>
            </a:r>
            <a:r>
              <a:rPr lang="en-GB" sz="1400" dirty="0" smtClean="0"/>
              <a:t>        In </a:t>
            </a:r>
            <a:r>
              <a:rPr lang="en-GB" sz="1400" dirty="0" err="1" smtClean="0"/>
              <a:t>Taminder’s</a:t>
            </a:r>
            <a:r>
              <a:rPr lang="en-GB" sz="1400" dirty="0" smtClean="0"/>
              <a:t> junior career </a:t>
            </a:r>
            <a:r>
              <a:rPr lang="en-GB" sz="1400" smtClean="0"/>
              <a:t>he reached No: 3 </a:t>
            </a:r>
            <a:r>
              <a:rPr lang="en-GB" sz="1400" dirty="0" smtClean="0"/>
              <a:t>in the Boys Under 19’s category</a:t>
            </a:r>
            <a:r>
              <a:rPr lang="en-GB" sz="1400" dirty="0"/>
              <a:t> </a:t>
            </a:r>
            <a:r>
              <a:rPr lang="en-GB" sz="1400" dirty="0" smtClean="0"/>
              <a:t>and 8 in Europe! </a:t>
            </a:r>
          </a:p>
          <a:p>
            <a:pPr>
              <a:buNone/>
            </a:pPr>
            <a:r>
              <a:rPr lang="en-GB" sz="1400" dirty="0"/>
              <a:t> </a:t>
            </a:r>
            <a:r>
              <a:rPr lang="en-GB" sz="1400" dirty="0" smtClean="0"/>
              <a:t>        Ranked 284 on PSA Tour </a:t>
            </a:r>
            <a:r>
              <a:rPr lang="en-GB" sz="1400" dirty="0"/>
              <a:t>H</a:t>
            </a:r>
            <a:r>
              <a:rPr lang="en-GB" sz="1400" dirty="0" smtClean="0"/>
              <a:t>e plays No:2 in the Yorkshire Premier League for Pontefract. </a:t>
            </a:r>
          </a:p>
          <a:p>
            <a:pPr>
              <a:buNone/>
            </a:pPr>
            <a:r>
              <a:rPr lang="en-GB" sz="1400" dirty="0"/>
              <a:t> </a:t>
            </a:r>
            <a:r>
              <a:rPr lang="en-GB" sz="1400" dirty="0" smtClean="0"/>
              <a:t>        </a:t>
            </a:r>
            <a:r>
              <a:rPr lang="en-GB" sz="1400" dirty="0" err="1" smtClean="0"/>
              <a:t>Taminder</a:t>
            </a:r>
            <a:r>
              <a:rPr lang="en-GB" sz="1400" dirty="0" smtClean="0"/>
              <a:t> has represented England in a few International Matches. He represented England In the World Championships 2012 in Qatar.</a:t>
            </a:r>
          </a:p>
          <a:p>
            <a:pPr>
              <a:buNone/>
            </a:pPr>
            <a:r>
              <a:rPr lang="en-GB" sz="1400" dirty="0" smtClean="0"/>
              <a:t>         Tammy D as known on Squash circuit now has the task of putting Wilsden and Yorkshire on a World stage in the Professional squash tour (PSA).</a:t>
            </a:r>
            <a:endParaRPr lang="en-GB" sz="1400" dirty="0" smtClean="0">
              <a:solidFill>
                <a:srgbClr val="FF0000"/>
              </a:solidFill>
            </a:endParaRPr>
          </a:p>
        </p:txBody>
      </p:sp>
      <p:pic>
        <p:nvPicPr>
          <p:cNvPr id="2" name="Picture 2"/>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sp>
        <p:nvSpPr>
          <p:cNvPr id="4" name="Content Placeholder 4"/>
          <p:cNvSpPr txBox="1">
            <a:spLocks/>
          </p:cNvSpPr>
          <p:nvPr/>
        </p:nvSpPr>
        <p:spPr>
          <a:xfrm>
            <a:off x="5868144" y="-409805"/>
            <a:ext cx="3059832" cy="1584176"/>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5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500" b="1" i="0" u="none" strike="noStrike" kern="1200" cap="none" spc="0" normalizeH="0" baseline="0" noProof="0" dirty="0" smtClean="0">
                <a:ln>
                  <a:noFill/>
                </a:ln>
                <a:solidFill>
                  <a:srgbClr val="FF0000"/>
                </a:solidFill>
                <a:effectLst/>
                <a:uLnTx/>
                <a:uFillTx/>
                <a:latin typeface="+mn-lt"/>
                <a:ea typeface="+mn-ea"/>
                <a:cs typeface="+mn-cs"/>
              </a:rPr>
              <a:t>        Only</a:t>
            </a:r>
            <a:r>
              <a:rPr kumimoji="0" lang="en-GB" sz="1500" b="1" i="0" u="none" strike="noStrike" kern="1200" cap="none" spc="0" normalizeH="0" noProof="0" dirty="0" smtClean="0">
                <a:ln>
                  <a:noFill/>
                </a:ln>
                <a:solidFill>
                  <a:srgbClr val="FF0000"/>
                </a:solidFill>
                <a:effectLst/>
                <a:uLnTx/>
                <a:uFillTx/>
                <a:latin typeface="+mn-lt"/>
                <a:ea typeface="+mn-ea"/>
                <a:cs typeface="+mn-cs"/>
              </a:rPr>
              <a:t> those who risk going to far can possibly find out how far one can go</a:t>
            </a:r>
            <a:r>
              <a:rPr kumimoji="0" lang="en-GB" sz="1500" b="1" i="0" u="none" strike="noStrike" kern="120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r="41273" b="2419"/>
          <a:stretch>
            <a:fillRect/>
          </a:stretch>
        </p:blipFill>
        <p:spPr bwMode="auto">
          <a:xfrm>
            <a:off x="6012160" y="548680"/>
            <a:ext cx="2736304" cy="3257505"/>
          </a:xfrm>
          <a:prstGeom prst="rect">
            <a:avLst/>
          </a:prstGeom>
          <a:ln>
            <a:noFill/>
          </a:ln>
          <a:effectLst>
            <a:softEdge rad="112500"/>
          </a:effectLst>
        </p:spPr>
      </p:pic>
      <p:sp>
        <p:nvSpPr>
          <p:cNvPr id="3" name="Content Placeholder 2"/>
          <p:cNvSpPr>
            <a:spLocks noGrp="1"/>
          </p:cNvSpPr>
          <p:nvPr>
            <p:ph sz="half" idx="1"/>
          </p:nvPr>
        </p:nvSpPr>
        <p:spPr>
          <a:xfrm>
            <a:off x="539552" y="476672"/>
            <a:ext cx="7416824" cy="6264696"/>
          </a:xfrm>
          <a:noFill/>
          <a:ln>
            <a:noFill/>
          </a:ln>
        </p:spPr>
        <p:txBody>
          <a:bodyPr>
            <a:normAutofit lnSpcReduction="10000"/>
          </a:bodyPr>
          <a:lstStyle/>
          <a:p>
            <a:pPr algn="ctr">
              <a:buNone/>
            </a:pPr>
            <a:r>
              <a:rPr lang="en-GB" sz="3100" b="1" u="sng" dirty="0" smtClean="0"/>
              <a:t>Achievements:</a:t>
            </a:r>
            <a:endParaRPr lang="en-GB" b="1" u="sng" dirty="0" smtClean="0">
              <a:solidFill>
                <a:srgbClr val="FF0000"/>
              </a:solidFill>
            </a:endParaRPr>
          </a:p>
          <a:p>
            <a:pPr>
              <a:buNone/>
            </a:pPr>
            <a:r>
              <a:rPr lang="en-GB" sz="1900" dirty="0" smtClean="0"/>
              <a:t>5 Times Yorkshire County Championships Winner</a:t>
            </a:r>
          </a:p>
          <a:p>
            <a:pPr>
              <a:buNone/>
            </a:pPr>
            <a:r>
              <a:rPr lang="en-GB" sz="1900" dirty="0" smtClean="0"/>
              <a:t>North East Area Closed Champion in all age groups</a:t>
            </a:r>
          </a:p>
          <a:p>
            <a:pPr>
              <a:buNone/>
            </a:pPr>
            <a:r>
              <a:rPr lang="en-GB" sz="1900" dirty="0" smtClean="0"/>
              <a:t>Pontefract Junior Open Champion in all age groups</a:t>
            </a:r>
          </a:p>
          <a:p>
            <a:pPr>
              <a:buNone/>
            </a:pPr>
            <a:r>
              <a:rPr lang="en-GB" sz="1900" dirty="0" err="1" smtClean="0"/>
              <a:t>Ilkley</a:t>
            </a:r>
            <a:r>
              <a:rPr lang="en-GB" sz="1900" dirty="0" smtClean="0"/>
              <a:t> Junior Open Champion</a:t>
            </a:r>
          </a:p>
          <a:p>
            <a:pPr>
              <a:buNone/>
            </a:pPr>
            <a:r>
              <a:rPr lang="en-GB" sz="1900" dirty="0" smtClean="0"/>
              <a:t>Chapel Allerton Junior Open Champion</a:t>
            </a:r>
          </a:p>
          <a:p>
            <a:pPr>
              <a:buNone/>
            </a:pPr>
            <a:r>
              <a:rPr lang="en-GB" sz="1900" dirty="0" smtClean="0"/>
              <a:t>Irish Junior Open Champion</a:t>
            </a:r>
          </a:p>
          <a:p>
            <a:pPr>
              <a:buNone/>
            </a:pPr>
            <a:r>
              <a:rPr lang="en-GB" sz="1900" dirty="0" smtClean="0"/>
              <a:t>Manchester Junior Open Champion</a:t>
            </a:r>
          </a:p>
          <a:p>
            <a:pPr>
              <a:buNone/>
            </a:pPr>
            <a:r>
              <a:rPr lang="en-GB" sz="1900" dirty="0" smtClean="0"/>
              <a:t>Gloucestershire Junior Open Champion</a:t>
            </a:r>
          </a:p>
          <a:p>
            <a:pPr>
              <a:buNone/>
            </a:pPr>
            <a:r>
              <a:rPr lang="en-GB" sz="1900" dirty="0" smtClean="0"/>
              <a:t>Heaton Junior Open Champion</a:t>
            </a:r>
          </a:p>
          <a:p>
            <a:pPr>
              <a:buNone/>
            </a:pPr>
            <a:r>
              <a:rPr lang="en-GB" sz="1900" dirty="0" smtClean="0"/>
              <a:t>Chichester Junior Open Champion</a:t>
            </a:r>
          </a:p>
          <a:p>
            <a:pPr>
              <a:buNone/>
            </a:pPr>
            <a:r>
              <a:rPr lang="en-GB" sz="1900" dirty="0" smtClean="0"/>
              <a:t>Represented England in Home Internationals and other events</a:t>
            </a:r>
          </a:p>
          <a:p>
            <a:pPr>
              <a:buNone/>
            </a:pPr>
            <a:r>
              <a:rPr lang="en-GB" sz="1900" dirty="0" smtClean="0"/>
              <a:t>Represented England in Home Nations U13s and U15s </a:t>
            </a:r>
          </a:p>
          <a:p>
            <a:pPr>
              <a:buNone/>
            </a:pPr>
            <a:r>
              <a:rPr lang="en-GB" sz="1900" dirty="0" smtClean="0"/>
              <a:t>Represented England in the 2011 Hong Kong Junior Open U19s</a:t>
            </a:r>
          </a:p>
          <a:p>
            <a:pPr>
              <a:buNone/>
            </a:pPr>
            <a:r>
              <a:rPr lang="en-GB" sz="1900" dirty="0" smtClean="0"/>
              <a:t>Selected for World Junior Champs 2012 in Doha, Qatar</a:t>
            </a:r>
          </a:p>
          <a:p>
            <a:pPr>
              <a:buNone/>
            </a:pPr>
            <a:r>
              <a:rPr lang="en-GB" sz="1900" dirty="0" smtClean="0"/>
              <a:t>Sweden (Nordic) U19 2012 3</a:t>
            </a:r>
            <a:r>
              <a:rPr lang="en-GB" sz="1900" baseline="30000" dirty="0" smtClean="0"/>
              <a:t>rd</a:t>
            </a:r>
            <a:endParaRPr lang="en-GB" sz="1900" dirty="0" smtClean="0"/>
          </a:p>
          <a:p>
            <a:pPr>
              <a:buNone/>
            </a:pPr>
            <a:r>
              <a:rPr lang="en-GB" sz="1900" dirty="0" smtClean="0"/>
              <a:t>Hull Silver 2013 Champion</a:t>
            </a:r>
          </a:p>
          <a:p>
            <a:pPr>
              <a:buNone/>
            </a:pPr>
            <a:r>
              <a:rPr lang="en-GB" sz="1900" dirty="0" smtClean="0"/>
              <a:t>German Junior Open Championship 2013 Runner Up</a:t>
            </a:r>
          </a:p>
          <a:p>
            <a:pPr algn="ctr">
              <a:buNone/>
            </a:pPr>
            <a:endParaRPr lang="en-GB" dirty="0" smtClean="0">
              <a:solidFill>
                <a:srgbClr val="FF0000"/>
              </a:solidFill>
            </a:endParaRPr>
          </a:p>
          <a:p>
            <a:pPr algn="ctr">
              <a:buNone/>
            </a:pPr>
            <a:endParaRPr lang="en-GB" dirty="0" smtClean="0">
              <a:solidFill>
                <a:srgbClr val="FF0000"/>
              </a:solidFill>
            </a:endParaRPr>
          </a:p>
          <a:p>
            <a:pPr algn="ctr">
              <a:buNone/>
            </a:pPr>
            <a:endParaRPr lang="en-GB" dirty="0" smtClean="0">
              <a:solidFill>
                <a:srgbClr val="FF0000"/>
              </a:solidFill>
            </a:endParaRPr>
          </a:p>
          <a:p>
            <a:pPr>
              <a:buNone/>
            </a:pPr>
            <a:endParaRPr lang="en-GB"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4114800" cy="1210146"/>
          </a:xfrm>
        </p:spPr>
        <p:txBody>
          <a:bodyPr>
            <a:normAutofit/>
          </a:bodyPr>
          <a:lstStyle/>
          <a:p>
            <a:r>
              <a:rPr lang="en-GB" sz="2800" b="1" u="sng" dirty="0" smtClean="0">
                <a:latin typeface="+mn-lt"/>
              </a:rPr>
              <a:t>Why Sponsor Taminder and Squash?</a:t>
            </a:r>
            <a:endParaRPr lang="en-GB" sz="2800" b="1" u="sng" dirty="0">
              <a:latin typeface="+mn-lt"/>
            </a:endParaRPr>
          </a:p>
        </p:txBody>
      </p:sp>
      <p:sp>
        <p:nvSpPr>
          <p:cNvPr id="3" name="Content Placeholder 2"/>
          <p:cNvSpPr>
            <a:spLocks noGrp="1"/>
          </p:cNvSpPr>
          <p:nvPr>
            <p:ph sz="half" idx="1"/>
          </p:nvPr>
        </p:nvSpPr>
        <p:spPr>
          <a:xfrm>
            <a:off x="251520" y="1483568"/>
            <a:ext cx="4320480" cy="5257800"/>
          </a:xfrm>
        </p:spPr>
        <p:txBody>
          <a:bodyPr>
            <a:noAutofit/>
          </a:bodyPr>
          <a:lstStyle/>
          <a:p>
            <a:pPr>
              <a:buFont typeface="Wingdings" pitchFamily="2" charset="2"/>
              <a:buChar char="Ø"/>
            </a:pPr>
            <a:r>
              <a:rPr lang="en-US" sz="1500" dirty="0" smtClean="0"/>
              <a:t>Association </a:t>
            </a:r>
            <a:r>
              <a:rPr lang="en-US" sz="1500" dirty="0"/>
              <a:t>with </a:t>
            </a:r>
            <a:r>
              <a:rPr lang="en-US" sz="1500" dirty="0" smtClean="0"/>
              <a:t>an upcoming </a:t>
            </a:r>
            <a:r>
              <a:rPr lang="en-US" sz="1500" dirty="0"/>
              <a:t>World class </a:t>
            </a:r>
            <a:r>
              <a:rPr lang="en-US" sz="1500" dirty="0" smtClean="0"/>
              <a:t>sportsman</a:t>
            </a:r>
            <a:endParaRPr lang="en-GB" sz="1500" dirty="0" smtClean="0"/>
          </a:p>
          <a:p>
            <a:pPr>
              <a:buFont typeface="Wingdings" pitchFamily="2" charset="2"/>
              <a:buChar char="Ø"/>
            </a:pPr>
            <a:r>
              <a:rPr lang="en-US" sz="1500" dirty="0" smtClean="0"/>
              <a:t>Squash </a:t>
            </a:r>
            <a:r>
              <a:rPr lang="en-US" sz="1500" dirty="0"/>
              <a:t>&amp; </a:t>
            </a:r>
            <a:r>
              <a:rPr lang="en-US" sz="1500" dirty="0" smtClean="0"/>
              <a:t>Racquetball </a:t>
            </a:r>
            <a:r>
              <a:rPr lang="en-US" sz="1500" dirty="0"/>
              <a:t>are the fastest growing </a:t>
            </a:r>
            <a:r>
              <a:rPr lang="en-US" sz="1500" dirty="0" smtClean="0"/>
              <a:t>sports</a:t>
            </a:r>
          </a:p>
          <a:p>
            <a:pPr>
              <a:buFont typeface="Wingdings" pitchFamily="2" charset="2"/>
              <a:buChar char="Ø"/>
            </a:pPr>
            <a:r>
              <a:rPr lang="en-US" sz="1500" dirty="0" smtClean="0"/>
              <a:t>Help towards improving </a:t>
            </a:r>
            <a:r>
              <a:rPr lang="en-US" sz="1500" b="1" dirty="0" smtClean="0"/>
              <a:t>Taminder’s</a:t>
            </a:r>
            <a:r>
              <a:rPr lang="en-US" sz="1500" dirty="0" smtClean="0"/>
              <a:t> game and travel coaching expenses.</a:t>
            </a:r>
          </a:p>
          <a:p>
            <a:pPr>
              <a:buFont typeface="Wingdings" pitchFamily="2" charset="2"/>
              <a:buChar char="Ø"/>
            </a:pPr>
            <a:r>
              <a:rPr lang="en-US" sz="1500" dirty="0" smtClean="0"/>
              <a:t>Great </a:t>
            </a:r>
            <a:r>
              <a:rPr lang="en-US" sz="1500" dirty="0"/>
              <a:t>media support, </a:t>
            </a:r>
            <a:r>
              <a:rPr lang="en-US" sz="1500" dirty="0" smtClean="0"/>
              <a:t>Yorkshire Evening </a:t>
            </a:r>
            <a:r>
              <a:rPr lang="en-US" sz="1500" dirty="0"/>
              <a:t>post</a:t>
            </a:r>
            <a:r>
              <a:rPr lang="en-US" sz="1500" dirty="0" smtClean="0"/>
              <a:t>, Telegraph and  Argus, Castleford and Pontefract Express, England </a:t>
            </a:r>
            <a:r>
              <a:rPr lang="en-US" sz="1500" dirty="0"/>
              <a:t>squash &amp; Racketball.com, Squashsite.co.uk (15,000 daily hits)</a:t>
            </a:r>
            <a:endParaRPr lang="en-GB" sz="1500" dirty="0"/>
          </a:p>
          <a:p>
            <a:pPr>
              <a:buFont typeface="Wingdings" pitchFamily="2" charset="2"/>
              <a:buChar char="Ø"/>
            </a:pPr>
            <a:r>
              <a:rPr lang="en-US" sz="1500" dirty="0" smtClean="0"/>
              <a:t>Fast</a:t>
            </a:r>
            <a:r>
              <a:rPr lang="en-US" sz="1500" dirty="0"/>
              <a:t>, athletic and a clean sport &amp; was voted “world’s healthiest sport” by FORBES magazine in the USA</a:t>
            </a:r>
            <a:endParaRPr lang="en-GB" sz="1500" dirty="0"/>
          </a:p>
          <a:p>
            <a:pPr>
              <a:buFont typeface="Wingdings" pitchFamily="2" charset="2"/>
              <a:buChar char="Ø"/>
            </a:pPr>
            <a:r>
              <a:rPr lang="en-GB" sz="1500" b="1" dirty="0" smtClean="0"/>
              <a:t>Your name or company logo will be on all garments will be worn by Taminder at all competitions, league matches and exhibitions</a:t>
            </a:r>
          </a:p>
          <a:p>
            <a:pPr>
              <a:buFont typeface="Wingdings" pitchFamily="2" charset="2"/>
              <a:buChar char="Ø"/>
            </a:pPr>
            <a:r>
              <a:rPr lang="en-US" sz="1500" dirty="0" smtClean="0"/>
              <a:t>Be </a:t>
            </a:r>
            <a:r>
              <a:rPr lang="en-US" sz="1500" dirty="0"/>
              <a:t>associated with big companies/brands </a:t>
            </a:r>
            <a:r>
              <a:rPr lang="en-US" sz="1500" dirty="0" smtClean="0"/>
              <a:t>including:</a:t>
            </a:r>
            <a:endParaRPr lang="en-GB" sz="1500" dirty="0"/>
          </a:p>
          <a:p>
            <a:pPr>
              <a:buFont typeface="Wingdings" pitchFamily="2" charset="2"/>
              <a:buChar char="Ø"/>
            </a:pPr>
            <a:r>
              <a:rPr lang="en-GB" sz="1500" dirty="0" smtClean="0"/>
              <a:t>Dunlop UK, a. b. Art</a:t>
            </a:r>
            <a:endParaRPr lang="en-GB" sz="1500" b="1" dirty="0"/>
          </a:p>
        </p:txBody>
      </p:sp>
      <p:pic>
        <p:nvPicPr>
          <p:cNvPr id="7169" name="Picture 1"/>
          <p:cNvPicPr>
            <a:picLocks noChangeAspect="1" noChangeArrowheads="1"/>
          </p:cNvPicPr>
          <p:nvPr/>
        </p:nvPicPr>
        <p:blipFill>
          <a:blip r:embed="rId3" cstate="print"/>
          <a:srcRect/>
          <a:stretch>
            <a:fillRect/>
          </a:stretch>
        </p:blipFill>
        <p:spPr bwMode="auto">
          <a:xfrm>
            <a:off x="4572001"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130622"/>
            <a:ext cx="4042792" cy="1138138"/>
          </a:xfrm>
        </p:spPr>
        <p:txBody>
          <a:bodyPr>
            <a:normAutofit/>
          </a:bodyPr>
          <a:lstStyle/>
          <a:p>
            <a:r>
              <a:rPr lang="en-GB" sz="4000" dirty="0" smtClean="0">
                <a:latin typeface="+mn-lt"/>
              </a:rPr>
              <a:t>Targets:</a:t>
            </a:r>
            <a:endParaRPr lang="en-GB" sz="4000" dirty="0">
              <a:latin typeface="+mn-lt"/>
            </a:endParaRPr>
          </a:p>
        </p:txBody>
      </p:sp>
      <p:sp>
        <p:nvSpPr>
          <p:cNvPr id="3" name="Content Placeholder 2"/>
          <p:cNvSpPr>
            <a:spLocks noGrp="1"/>
          </p:cNvSpPr>
          <p:nvPr>
            <p:ph sz="half" idx="1"/>
          </p:nvPr>
        </p:nvSpPr>
        <p:spPr>
          <a:xfrm>
            <a:off x="323528" y="1196752"/>
            <a:ext cx="3816424" cy="5472608"/>
          </a:xfrm>
          <a:ln>
            <a:noFill/>
          </a:ln>
        </p:spPr>
        <p:txBody>
          <a:bodyPr>
            <a:noAutofit/>
          </a:bodyPr>
          <a:lstStyle/>
          <a:p>
            <a:pPr>
              <a:buNone/>
            </a:pPr>
            <a:r>
              <a:rPr lang="en-US" sz="1500" b="1" dirty="0" smtClean="0"/>
              <a:t>Targets for current season:</a:t>
            </a:r>
          </a:p>
          <a:p>
            <a:pPr>
              <a:buNone/>
            </a:pPr>
            <a:endParaRPr lang="en-GB" sz="1500" b="1" dirty="0" smtClean="0"/>
          </a:p>
          <a:p>
            <a:pPr>
              <a:buFont typeface="Wingdings" pitchFamily="2" charset="2"/>
              <a:buChar char="Ø"/>
            </a:pPr>
            <a:r>
              <a:rPr lang="en-US" sz="1500" dirty="0" smtClean="0"/>
              <a:t>Aim to play at No:1 in the 1</a:t>
            </a:r>
            <a:r>
              <a:rPr lang="en-US" sz="1500" baseline="30000" dirty="0" smtClean="0"/>
              <a:t>st</a:t>
            </a:r>
            <a:r>
              <a:rPr lang="en-US" sz="1500" dirty="0" smtClean="0"/>
              <a:t> team of the Yorkshire Premier league for </a:t>
            </a:r>
            <a:r>
              <a:rPr lang="en-US" sz="1500" dirty="0" err="1" smtClean="0"/>
              <a:t>Pontefract</a:t>
            </a:r>
            <a:endParaRPr lang="en-US" sz="1500" dirty="0" smtClean="0"/>
          </a:p>
          <a:p>
            <a:pPr>
              <a:buFont typeface="Wingdings" pitchFamily="2" charset="2"/>
              <a:buChar char="Ø"/>
            </a:pPr>
            <a:r>
              <a:rPr lang="en-US" sz="1500" dirty="0" smtClean="0"/>
              <a:t>Break into World top 200 on PSA world tour</a:t>
            </a:r>
          </a:p>
          <a:p>
            <a:pPr>
              <a:buFont typeface="Wingdings" pitchFamily="2" charset="2"/>
              <a:buChar char="Ø"/>
            </a:pPr>
            <a:endParaRPr lang="en-US" sz="1500" dirty="0" smtClean="0"/>
          </a:p>
          <a:p>
            <a:pPr>
              <a:buNone/>
            </a:pPr>
            <a:r>
              <a:rPr lang="en-US" sz="1500" b="1" dirty="0" smtClean="0"/>
              <a:t>The Future:</a:t>
            </a:r>
          </a:p>
          <a:p>
            <a:pPr>
              <a:buNone/>
            </a:pPr>
            <a:endParaRPr lang="en-GB" sz="1500" b="1" dirty="0" smtClean="0"/>
          </a:p>
          <a:p>
            <a:pPr>
              <a:buFont typeface="Wingdings" pitchFamily="2" charset="2"/>
              <a:buChar char="Ø"/>
            </a:pPr>
            <a:r>
              <a:rPr lang="en-GB" sz="1500" dirty="0" smtClean="0"/>
              <a:t>Become a World top 10 Professional Squash Player</a:t>
            </a:r>
          </a:p>
          <a:p>
            <a:pPr>
              <a:buFont typeface="Wingdings" pitchFamily="2" charset="2"/>
              <a:buChar char="Ø"/>
            </a:pPr>
            <a:r>
              <a:rPr lang="en-GB" sz="1500" dirty="0" smtClean="0"/>
              <a:t>Keep learning and Loving the game</a:t>
            </a:r>
          </a:p>
          <a:p>
            <a:pPr>
              <a:buFont typeface="Wingdings" pitchFamily="2" charset="2"/>
              <a:buChar char="Ø"/>
            </a:pPr>
            <a:r>
              <a:rPr lang="en-GB" sz="1500" dirty="0" smtClean="0"/>
              <a:t>Play in Commonwealth Games</a:t>
            </a:r>
          </a:p>
          <a:p>
            <a:pPr>
              <a:buFont typeface="Wingdings" pitchFamily="2" charset="2"/>
              <a:buChar char="Ø"/>
            </a:pPr>
            <a:r>
              <a:rPr lang="en-GB" sz="1500" dirty="0" smtClean="0"/>
              <a:t>Hopefully in Olympics ( If squash gets into the 2020 games)</a:t>
            </a:r>
          </a:p>
          <a:p>
            <a:endParaRPr lang="en-GB" sz="1200" dirty="0" smtClean="0"/>
          </a:p>
          <a:p>
            <a:endParaRPr lang="en-GB" sz="1200" dirty="0"/>
          </a:p>
        </p:txBody>
      </p:sp>
      <p:sp>
        <p:nvSpPr>
          <p:cNvPr id="4" name="Content Placeholder 3"/>
          <p:cNvSpPr>
            <a:spLocks noGrp="1"/>
          </p:cNvSpPr>
          <p:nvPr>
            <p:ph sz="half" idx="2"/>
          </p:nvPr>
        </p:nvSpPr>
        <p:spPr>
          <a:xfrm>
            <a:off x="5436096" y="1484784"/>
            <a:ext cx="3672408" cy="4824536"/>
          </a:xfrm>
          <a:ln>
            <a:noFill/>
          </a:ln>
        </p:spPr>
        <p:txBody>
          <a:bodyPr>
            <a:normAutofit lnSpcReduction="10000"/>
          </a:bodyPr>
          <a:lstStyle/>
          <a:p>
            <a:pPr>
              <a:buNone/>
            </a:pPr>
            <a:r>
              <a:rPr lang="en-US" sz="1700" dirty="0" smtClean="0"/>
              <a:t>You and your company will benefit from media exposure in:</a:t>
            </a:r>
          </a:p>
          <a:p>
            <a:pPr>
              <a:buNone/>
            </a:pPr>
            <a:endParaRPr lang="en-GB" sz="1700" dirty="0" smtClean="0"/>
          </a:p>
          <a:p>
            <a:pPr>
              <a:buFont typeface="Wingdings" pitchFamily="2" charset="2"/>
              <a:buChar char="Ø"/>
            </a:pPr>
            <a:r>
              <a:rPr lang="en-US" sz="1700" dirty="0" smtClean="0"/>
              <a:t>Local TV  and radio</a:t>
            </a:r>
            <a:endParaRPr lang="en-GB" sz="1700" dirty="0" smtClean="0"/>
          </a:p>
          <a:p>
            <a:pPr>
              <a:buFont typeface="Wingdings" pitchFamily="2" charset="2"/>
              <a:buChar char="Ø"/>
            </a:pPr>
            <a:r>
              <a:rPr lang="en-US" sz="1700" dirty="0" smtClean="0"/>
              <a:t>Local press</a:t>
            </a:r>
            <a:endParaRPr lang="en-GB" sz="1700" dirty="0" smtClean="0"/>
          </a:p>
          <a:p>
            <a:pPr>
              <a:buFont typeface="Wingdings" pitchFamily="2" charset="2"/>
              <a:buChar char="Ø"/>
            </a:pPr>
            <a:r>
              <a:rPr lang="en-US" sz="1700" dirty="0" smtClean="0"/>
              <a:t>World squash media</a:t>
            </a:r>
            <a:endParaRPr lang="en-GB" sz="1700" dirty="0" smtClean="0"/>
          </a:p>
          <a:p>
            <a:pPr>
              <a:buFont typeface="Wingdings" pitchFamily="2" charset="2"/>
              <a:buChar char="Ø"/>
            </a:pPr>
            <a:r>
              <a:rPr lang="en-US" sz="1700" dirty="0" smtClean="0"/>
              <a:t>Internet coverage</a:t>
            </a:r>
            <a:endParaRPr lang="en-GB" sz="1700" dirty="0" smtClean="0"/>
          </a:p>
          <a:p>
            <a:pPr>
              <a:buNone/>
            </a:pPr>
            <a:r>
              <a:rPr lang="en-US" sz="1700" dirty="0" smtClean="0"/>
              <a:t> </a:t>
            </a:r>
            <a:endParaRPr lang="en-GB" sz="1700" dirty="0" smtClean="0"/>
          </a:p>
          <a:p>
            <a:pPr>
              <a:buNone/>
            </a:pPr>
            <a:r>
              <a:rPr lang="en-US" sz="1700" dirty="0" smtClean="0"/>
              <a:t>Personal Availability</a:t>
            </a:r>
            <a:endParaRPr lang="en-GB" sz="1700" dirty="0" smtClean="0"/>
          </a:p>
          <a:p>
            <a:pPr>
              <a:buNone/>
            </a:pPr>
            <a:endParaRPr lang="en-GB" sz="1700" dirty="0" smtClean="0"/>
          </a:p>
          <a:p>
            <a:pPr>
              <a:buFont typeface="Wingdings" pitchFamily="2" charset="2"/>
              <a:buChar char="Ø"/>
            </a:pPr>
            <a:r>
              <a:rPr lang="en-US" sz="1700" dirty="0" smtClean="0"/>
              <a:t>Exhibition matches</a:t>
            </a:r>
          </a:p>
          <a:p>
            <a:pPr>
              <a:buFont typeface="Wingdings" pitchFamily="2" charset="2"/>
              <a:buChar char="Ø"/>
            </a:pPr>
            <a:r>
              <a:rPr lang="en-US" sz="1700" dirty="0" smtClean="0"/>
              <a:t>Personal appearances for your company and clients</a:t>
            </a:r>
            <a:endParaRPr lang="en-GB" sz="1700" dirty="0" smtClean="0"/>
          </a:p>
          <a:p>
            <a:pPr>
              <a:buFont typeface="Wingdings" pitchFamily="2" charset="2"/>
              <a:buChar char="Ø"/>
            </a:pPr>
            <a:r>
              <a:rPr lang="en-US" sz="1700" dirty="0" smtClean="0"/>
              <a:t> Personal squash lessons/matches</a:t>
            </a:r>
          </a:p>
          <a:p>
            <a:pPr>
              <a:buFont typeface="Wingdings" pitchFamily="2" charset="2"/>
              <a:buChar char="Ø"/>
            </a:pPr>
            <a:r>
              <a:rPr lang="en-GB" sz="1700" dirty="0" smtClean="0"/>
              <a:t>Company logo on kit worn in matches</a:t>
            </a:r>
          </a:p>
          <a:p>
            <a:pPr>
              <a:buNone/>
            </a:pPr>
            <a:endParaRPr lang="en-GB" sz="1800" dirty="0" smtClean="0"/>
          </a:p>
          <a:p>
            <a:endParaRPr lang="en-GB" dirty="0"/>
          </a:p>
        </p:txBody>
      </p:sp>
      <p:sp>
        <p:nvSpPr>
          <p:cNvPr id="5" name="Title 1"/>
          <p:cNvSpPr txBox="1">
            <a:spLocks/>
          </p:cNvSpPr>
          <p:nvPr/>
        </p:nvSpPr>
        <p:spPr>
          <a:xfrm>
            <a:off x="5209728" y="130622"/>
            <a:ext cx="4042792" cy="11381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dirty="0" smtClean="0">
                <a:ea typeface="+mj-ea"/>
                <a:cs typeface="+mj-cs"/>
              </a:rPr>
              <a:t>Press Coverage</a:t>
            </a:r>
            <a:r>
              <a:rPr kumimoji="0" lang="en-GB" sz="4000" b="0" i="0" u="none" strike="noStrike" kern="1200" cap="none" spc="0" normalizeH="0" baseline="0" noProof="0" dirty="0" smtClean="0">
                <a:ln>
                  <a:noFill/>
                </a:ln>
                <a:effectLst/>
                <a:uLnTx/>
                <a:uFillTx/>
                <a:latin typeface="+mn-lt"/>
                <a:ea typeface="+mj-ea"/>
                <a:cs typeface="+mj-cs"/>
              </a:rPr>
              <a:t>:</a:t>
            </a:r>
            <a:endParaRPr kumimoji="0" lang="en-GB" sz="4000" b="0" i="0" u="none" strike="noStrike" kern="1200" cap="none" spc="0" normalizeH="0" baseline="0" noProof="0" dirty="0">
              <a:ln>
                <a:noFill/>
              </a:ln>
              <a:effectLst/>
              <a:uLnTx/>
              <a:uFillTx/>
              <a:latin typeface="+mn-lt"/>
              <a:ea typeface="+mj-ea"/>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3995936" y="4392488"/>
            <a:ext cx="1469909" cy="2204864"/>
          </a:xfrm>
          <a:prstGeom prst="rect">
            <a:avLst/>
          </a:prstGeom>
          <a:ln>
            <a:noFill/>
          </a:ln>
          <a:effectLst>
            <a:softEdge rad="112500"/>
          </a:effectLst>
        </p:spPr>
      </p:pic>
      <p:pic>
        <p:nvPicPr>
          <p:cNvPr id="9" name="Picture 8" descr="C:\Documents and Settings\HARJINDER GATA-AURA\My Documents\My Pictures\AutoCollage\IMG_4153.JPG"/>
          <p:cNvPicPr/>
          <p:nvPr/>
        </p:nvPicPr>
        <p:blipFill>
          <a:blip r:embed="rId4" cstate="print"/>
          <a:srcRect/>
          <a:stretch>
            <a:fillRect/>
          </a:stretch>
        </p:blipFill>
        <p:spPr bwMode="auto">
          <a:xfrm>
            <a:off x="3851920" y="2240869"/>
            <a:ext cx="1728192" cy="1620179"/>
          </a:xfrm>
          <a:prstGeom prst="rect">
            <a:avLst/>
          </a:prstGeom>
          <a:ln>
            <a:noFill/>
          </a:ln>
          <a:effectLst>
            <a:softEdge rad="112500"/>
          </a:effectLst>
        </p:spPr>
      </p:pic>
      <p:pic>
        <p:nvPicPr>
          <p:cNvPr id="5121" name="Picture 1"/>
          <p:cNvPicPr>
            <a:picLocks noChangeAspect="1" noChangeArrowheads="1"/>
          </p:cNvPicPr>
          <p:nvPr/>
        </p:nvPicPr>
        <p:blipFill>
          <a:blip r:embed="rId5" cstate="print"/>
          <a:srcRect l="28634"/>
          <a:stretch>
            <a:fillRect/>
          </a:stretch>
        </p:blipFill>
        <p:spPr bwMode="auto">
          <a:xfrm>
            <a:off x="3995936" y="332656"/>
            <a:ext cx="1511631" cy="14120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323528" y="1772816"/>
            <a:ext cx="2324200" cy="3486300"/>
          </a:xfrm>
          <a:prstGeom prst="rect">
            <a:avLst/>
          </a:prstGeom>
          <a:ln>
            <a:noFill/>
          </a:ln>
          <a:effectLst>
            <a:softEdge rad="112500"/>
          </a:effectLst>
        </p:spPr>
      </p:pic>
      <p:sp>
        <p:nvSpPr>
          <p:cNvPr id="9" name="Title 1"/>
          <p:cNvSpPr>
            <a:spLocks noGrp="1"/>
          </p:cNvSpPr>
          <p:nvPr>
            <p:ph type="title"/>
          </p:nvPr>
        </p:nvSpPr>
        <p:spPr>
          <a:xfrm>
            <a:off x="1969368" y="274638"/>
            <a:ext cx="4690864" cy="1138138"/>
          </a:xfrm>
        </p:spPr>
        <p:txBody>
          <a:bodyPr>
            <a:normAutofit fontScale="90000"/>
          </a:bodyPr>
          <a:lstStyle/>
          <a:p>
            <a:r>
              <a:rPr lang="en-GB" dirty="0" smtClean="0">
                <a:latin typeface="+mn-lt"/>
              </a:rPr>
              <a:t>Sponsors &amp; Partners</a:t>
            </a:r>
            <a:endParaRPr lang="en-GB" dirty="0">
              <a:latin typeface="+mn-lt"/>
            </a:endParaRPr>
          </a:p>
        </p:txBody>
      </p:sp>
      <p:pic>
        <p:nvPicPr>
          <p:cNvPr id="4" name="Picture 12" descr="http://www.jewellerylondon.com/g/2011/logos/logo_a.b.art.jpg"/>
          <p:cNvPicPr>
            <a:picLocks noChangeAspect="1" noChangeArrowheads="1"/>
          </p:cNvPicPr>
          <p:nvPr/>
        </p:nvPicPr>
        <p:blipFill>
          <a:blip r:embed="rId4" cstate="print"/>
          <a:srcRect/>
          <a:stretch>
            <a:fillRect/>
          </a:stretch>
        </p:blipFill>
        <p:spPr bwMode="auto">
          <a:xfrm>
            <a:off x="3305508" y="2392524"/>
            <a:ext cx="2202595" cy="936104"/>
          </a:xfrm>
          <a:prstGeom prst="rect">
            <a:avLst/>
          </a:prstGeom>
          <a:ln>
            <a:noFill/>
          </a:ln>
          <a:effectLst>
            <a:softEdge rad="112500"/>
          </a:effectLst>
        </p:spPr>
      </p:pic>
      <p:pic>
        <p:nvPicPr>
          <p:cNvPr id="5" name="Picture 4"/>
          <p:cNvPicPr>
            <a:picLocks noChangeAspect="1" noChangeArrowheads="1"/>
          </p:cNvPicPr>
          <p:nvPr/>
        </p:nvPicPr>
        <p:blipFill>
          <a:blip r:embed="rId5" cstate="print"/>
          <a:srcRect/>
          <a:stretch>
            <a:fillRect/>
          </a:stretch>
        </p:blipFill>
        <p:spPr bwMode="auto">
          <a:xfrm>
            <a:off x="3151216" y="3717032"/>
            <a:ext cx="2511177" cy="772045"/>
          </a:xfrm>
          <a:prstGeom prst="rect">
            <a:avLst/>
          </a:prstGeom>
          <a:ln>
            <a:noFill/>
          </a:ln>
          <a:effectLst>
            <a:softEdge rad="112500"/>
          </a:effec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0439" y="1856403"/>
            <a:ext cx="2388697" cy="331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56176" y="6021288"/>
            <a:ext cx="2987824" cy="584775"/>
          </a:xfrm>
          <a:prstGeom prst="rect">
            <a:avLst/>
          </a:prstGeom>
          <a:noFill/>
        </p:spPr>
        <p:txBody>
          <a:bodyPr wrap="square" rtlCol="0">
            <a:spAutoFit/>
          </a:bodyPr>
          <a:lstStyle/>
          <a:p>
            <a:r>
              <a:rPr lang="en-GB" sz="1600" dirty="0" smtClean="0"/>
              <a:t>“Self Discipline is a must in Squash”</a:t>
            </a:r>
            <a:endParaRPr lang="en-GB" sz="1600" dirty="0"/>
          </a:p>
        </p:txBody>
      </p:sp>
    </p:spTree>
    <p:extLst>
      <p:ext uri="{BB962C8B-B14F-4D97-AF65-F5344CB8AC3E}">
        <p14:creationId xmlns:p14="http://schemas.microsoft.com/office/powerpoint/2010/main" val="16404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390</Words>
  <Application>Microsoft Office PowerPoint</Application>
  <PresentationFormat>On-screen Show (4:3)</PresentationFormat>
  <Paragraphs>92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Marketing Opportunities </vt:lpstr>
      <vt:lpstr>PowerPoint Presentation</vt:lpstr>
      <vt:lpstr>PowerPoint Presentation</vt:lpstr>
      <vt:lpstr>Why Sponsor Taminder and Squash?</vt:lpstr>
      <vt:lpstr>Targets:</vt:lpstr>
      <vt:lpstr>Sponsors &amp; Partners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Opportunities</dc:title>
  <dc:creator>Windows User</dc:creator>
  <cp:lastModifiedBy>Richard Fox</cp:lastModifiedBy>
  <cp:revision>77</cp:revision>
  <dcterms:created xsi:type="dcterms:W3CDTF">2011-11-14T13:35:30Z</dcterms:created>
  <dcterms:modified xsi:type="dcterms:W3CDTF">2014-10-25T06:16:34Z</dcterms:modified>
</cp:coreProperties>
</file>